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0" r:id="rId1"/>
  </p:sldMasterIdLst>
  <p:sldIdLst>
    <p:sldId id="256" r:id="rId2"/>
    <p:sldId id="258" r:id="rId3"/>
    <p:sldId id="259" r:id="rId4"/>
    <p:sldId id="261" r:id="rId5"/>
    <p:sldId id="262" r:id="rId6"/>
    <p:sldId id="263" r:id="rId7"/>
    <p:sldId id="268" r:id="rId8"/>
    <p:sldId id="264" r:id="rId9"/>
    <p:sldId id="26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90F0C3-07A6-412F-AEC8-27AED9EBFDC7}" v="131" dt="2024-01-08T13:47:58.286"/>
    <p1510:client id="{8C5B7EB8-258B-437A-B42E-F8C5FE1866DF}" v="543" dt="2024-01-08T16:43:50.253"/>
    <p1510:client id="{BC57F632-3D4B-49DE-AF80-58354814A100}" v="94" dt="2024-01-08T14:18:46.1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jpeg>
</file>

<file path=ppt/media/image2.jpeg>
</file>

<file path=ppt/media/image3.png>
</file>

<file path=ppt/media/image4.jpeg>
</file>

<file path=ppt/media/image5.jpe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25302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918481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023308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1382940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1/8/2024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459772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744156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1/8/2024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465337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1/8/2024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1047291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1/8/2024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5626235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868862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1/8/2024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2344857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1/8/2024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778020030"/>
      </p:ext>
    </p:extLst>
  </p:cSld>
  <p:clrMap bg1="lt1" tx1="dk1" bg2="lt2" tx2="dk2" accent1="accent1" accent2="accent2" accent3="accent3" accent4="accent4" accent5="accent5" accent6="accent6" hlink="hlink" folHlink="folHlink"/>
  <p:sldLayoutIdLst>
    <p:sldLayoutId id="2147483801" r:id="rId1"/>
    <p:sldLayoutId id="2147483802" r:id="rId2"/>
    <p:sldLayoutId id="2147483803" r:id="rId3"/>
    <p:sldLayoutId id="2147483804" r:id="rId4"/>
    <p:sldLayoutId id="2147483805" r:id="rId5"/>
    <p:sldLayoutId id="2147483806" r:id="rId6"/>
    <p:sldLayoutId id="2147483807" r:id="rId7"/>
    <p:sldLayoutId id="2147483808" r:id="rId8"/>
    <p:sldLayoutId id="2147483809" r:id="rId9"/>
    <p:sldLayoutId id="2147483810" r:id="rId10"/>
    <p:sldLayoutId id="2147483811"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2" name="Picture 61">
            <a:extLst>
              <a:ext uri="{FF2B5EF4-FFF2-40B4-BE49-F238E27FC236}">
                <a16:creationId xmlns:a16="http://schemas.microsoft.com/office/drawing/2014/main" id="{439604E7-4BEC-E435-BEEC-A0FDFDBA581B}"/>
              </a:ext>
            </a:extLst>
          </p:cNvPr>
          <p:cNvPicPr>
            <a:picLocks noChangeAspect="1"/>
          </p:cNvPicPr>
          <p:nvPr/>
        </p:nvPicPr>
        <p:blipFill rotWithShape="1">
          <a:blip r:embed="rId2"/>
          <a:srcRect t="20829" r="9091" b="1692"/>
          <a:stretch/>
        </p:blipFill>
        <p:spPr>
          <a:xfrm>
            <a:off x="20" y="10"/>
            <a:ext cx="12191981" cy="6857990"/>
          </a:xfrm>
          <a:prstGeom prst="rect">
            <a:avLst/>
          </a:prstGeom>
        </p:spPr>
      </p:pic>
      <p:sp>
        <p:nvSpPr>
          <p:cNvPr id="80" name="Rectangle 79">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04553" y="3091928"/>
            <a:ext cx="9078562" cy="2387600"/>
          </a:xfrm>
        </p:spPr>
        <p:txBody>
          <a:bodyPr>
            <a:normAutofit/>
          </a:bodyPr>
          <a:lstStyle/>
          <a:p>
            <a:pPr algn="l"/>
            <a:r>
              <a:rPr lang="en-US" sz="6600">
                <a:solidFill>
                  <a:schemeClr val="bg1"/>
                </a:solidFill>
                <a:cs typeface="Calibri Light"/>
              </a:rPr>
              <a:t>Software Licensing</a:t>
            </a:r>
            <a:endParaRPr lang="en-US" sz="6600">
              <a:solidFill>
                <a:schemeClr val="bg1"/>
              </a:solidFill>
            </a:endParaRPr>
          </a:p>
        </p:txBody>
      </p:sp>
      <p:sp>
        <p:nvSpPr>
          <p:cNvPr id="82" name="Rectangle: Rounded Corners 81">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404553" y="5624945"/>
            <a:ext cx="9078562" cy="592975"/>
          </a:xfrm>
        </p:spPr>
        <p:txBody>
          <a:bodyPr vert="horz" lIns="91440" tIns="45720" rIns="91440" bIns="45720" rtlCol="0" anchor="ctr">
            <a:normAutofit/>
          </a:bodyPr>
          <a:lstStyle/>
          <a:p>
            <a:pPr algn="l"/>
            <a:r>
              <a:rPr lang="en-US" dirty="0">
                <a:solidFill>
                  <a:schemeClr val="bg1"/>
                </a:solidFill>
              </a:rPr>
              <a:t>By: Naveen William XI B</a:t>
            </a:r>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bstract background of motion lines">
            <a:extLst>
              <a:ext uri="{FF2B5EF4-FFF2-40B4-BE49-F238E27FC236}">
                <a16:creationId xmlns:a16="http://schemas.microsoft.com/office/drawing/2014/main" id="{F063AB67-618A-EC2E-E998-147BA0E7F727}"/>
              </a:ext>
            </a:extLst>
          </p:cNvPr>
          <p:cNvPicPr>
            <a:picLocks noChangeAspect="1"/>
          </p:cNvPicPr>
          <p:nvPr/>
        </p:nvPicPr>
        <p:blipFill rotWithShape="1">
          <a:blip r:embed="rId2"/>
          <a:srcRect r="23289" b="9091"/>
          <a:stretch/>
        </p:blipFill>
        <p:spPr>
          <a:xfrm>
            <a:off x="3522468" y="10"/>
            <a:ext cx="8669532"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8B1D862-74EE-3C4A-1AA5-AD583483338D}"/>
              </a:ext>
            </a:extLst>
          </p:cNvPr>
          <p:cNvSpPr>
            <a:spLocks noGrp="1"/>
          </p:cNvSpPr>
          <p:nvPr>
            <p:ph type="title"/>
          </p:nvPr>
        </p:nvSpPr>
        <p:spPr>
          <a:xfrm>
            <a:off x="371094" y="1161288"/>
            <a:ext cx="3438144" cy="1124712"/>
          </a:xfrm>
        </p:spPr>
        <p:txBody>
          <a:bodyPr anchor="b">
            <a:normAutofit/>
          </a:bodyPr>
          <a:lstStyle/>
          <a:p>
            <a:r>
              <a:rPr lang="en-US" sz="2600" b="1">
                <a:solidFill>
                  <a:schemeClr val="bg1"/>
                </a:solidFill>
                <a:latin typeface="Arial"/>
                <a:cs typeface="Arial"/>
              </a:rPr>
              <a:t>Introduction to Software Licensing</a:t>
            </a:r>
            <a:endParaRPr lang="en-US" sz="2600">
              <a:solidFill>
                <a:schemeClr val="bg1"/>
              </a:solidFill>
              <a:latin typeface="Arial"/>
              <a:cs typeface="Arial"/>
            </a:endParaRPr>
          </a:p>
          <a:p>
            <a:endParaRPr lang="en-US" sz="2600">
              <a:solidFill>
                <a:schemeClr val="bg1"/>
              </a:solidFill>
            </a:endParaRP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CA952168-A1F3-C006-8E36-49800046C1CB}"/>
              </a:ext>
            </a:extLst>
          </p:cNvPr>
          <p:cNvSpPr>
            <a:spLocks noGrp="1"/>
          </p:cNvSpPr>
          <p:nvPr>
            <p:ph idx="1"/>
          </p:nvPr>
        </p:nvSpPr>
        <p:spPr>
          <a:xfrm>
            <a:off x="371094" y="2718054"/>
            <a:ext cx="3438906" cy="3207258"/>
          </a:xfrm>
        </p:spPr>
        <p:txBody>
          <a:bodyPr vert="horz" lIns="91440" tIns="45720" rIns="91440" bIns="45720" rtlCol="0" anchor="t">
            <a:normAutofit/>
          </a:bodyPr>
          <a:lstStyle/>
          <a:p>
            <a:r>
              <a:rPr lang="en-US" sz="1700" b="1">
                <a:solidFill>
                  <a:schemeClr val="bg1"/>
                </a:solidFill>
                <a:ea typeface="+mn-lt"/>
                <a:cs typeface="+mn-lt"/>
              </a:rPr>
              <a:t>Definition:</a:t>
            </a:r>
            <a:r>
              <a:rPr lang="en-US" sz="1700">
                <a:solidFill>
                  <a:schemeClr val="bg1"/>
                </a:solidFill>
                <a:ea typeface="+mn-lt"/>
                <a:cs typeface="+mn-lt"/>
              </a:rPr>
              <a:t> The legal authorization to use software provided by a company.</a:t>
            </a:r>
            <a:endParaRPr lang="en-US" sz="1700">
              <a:solidFill>
                <a:schemeClr val="bg1"/>
              </a:solidFill>
            </a:endParaRPr>
          </a:p>
          <a:p>
            <a:r>
              <a:rPr lang="en-US" sz="1700" b="1">
                <a:solidFill>
                  <a:schemeClr val="bg1"/>
                </a:solidFill>
                <a:ea typeface="+mn-lt"/>
                <a:cs typeface="+mn-lt"/>
              </a:rPr>
              <a:t>Example:</a:t>
            </a:r>
            <a:r>
              <a:rPr lang="en-US" sz="1700">
                <a:solidFill>
                  <a:schemeClr val="bg1"/>
                </a:solidFill>
                <a:ea typeface="+mn-lt"/>
                <a:cs typeface="+mn-lt"/>
              </a:rPr>
              <a:t> Purchasing a license for proprietary software like Windows OS.</a:t>
            </a:r>
            <a:endParaRPr lang="en-US" sz="1700">
              <a:solidFill>
                <a:schemeClr val="bg1"/>
              </a:solidFill>
            </a:endParaRPr>
          </a:p>
          <a:p>
            <a:r>
              <a:rPr lang="en-US" sz="1700" b="1">
                <a:solidFill>
                  <a:schemeClr val="bg1"/>
                </a:solidFill>
                <a:ea typeface="+mn-lt"/>
                <a:cs typeface="+mn-lt"/>
              </a:rPr>
              <a:t>Importance:</a:t>
            </a:r>
            <a:r>
              <a:rPr lang="en-US" sz="1700">
                <a:solidFill>
                  <a:schemeClr val="bg1"/>
                </a:solidFill>
                <a:ea typeface="+mn-lt"/>
                <a:cs typeface="+mn-lt"/>
              </a:rPr>
              <a:t> Licensing agreements govern usage and distribution, ensuring legal usage.</a:t>
            </a:r>
            <a:endParaRPr lang="en-US" sz="1700">
              <a:solidFill>
                <a:schemeClr val="bg1"/>
              </a:solidFill>
            </a:endParaRPr>
          </a:p>
          <a:p>
            <a:endParaRPr lang="en-US" sz="1700">
              <a:solidFill>
                <a:schemeClr val="bg1"/>
              </a:solidFill>
            </a:endParaRPr>
          </a:p>
        </p:txBody>
      </p:sp>
    </p:spTree>
    <p:extLst>
      <p:ext uri="{BB962C8B-B14F-4D97-AF65-F5344CB8AC3E}">
        <p14:creationId xmlns:p14="http://schemas.microsoft.com/office/powerpoint/2010/main" val="17100047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Rectangle 61">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Snowy mountains at night">
            <a:extLst>
              <a:ext uri="{FF2B5EF4-FFF2-40B4-BE49-F238E27FC236}">
                <a16:creationId xmlns:a16="http://schemas.microsoft.com/office/drawing/2014/main" id="{68127CB5-3F76-EF76-FBBA-B3A18541614D}"/>
              </a:ext>
            </a:extLst>
          </p:cNvPr>
          <p:cNvPicPr>
            <a:picLocks noChangeAspect="1"/>
          </p:cNvPicPr>
          <p:nvPr/>
        </p:nvPicPr>
        <p:blipFill rotWithShape="1">
          <a:blip r:embed="rId2"/>
          <a:srcRect t="5557" b="5557"/>
          <a:stretch/>
        </p:blipFill>
        <p:spPr>
          <a:xfrm>
            <a:off x="20" y="-60950"/>
            <a:ext cx="12202140" cy="621791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sp>
        <p:nvSpPr>
          <p:cNvPr id="64" name="Rectangle 41">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8350" cy="6038850"/>
          </a:xfrm>
          <a:custGeom>
            <a:avLst/>
            <a:gdLst>
              <a:gd name="connsiteX0" fmla="*/ 0 w 12192000"/>
              <a:gd name="connsiteY0" fmla="*/ 0 h 5835650"/>
              <a:gd name="connsiteX1" fmla="*/ 12192000 w 12192000"/>
              <a:gd name="connsiteY1" fmla="*/ 0 h 5835650"/>
              <a:gd name="connsiteX2" fmla="*/ 12192000 w 12192000"/>
              <a:gd name="connsiteY2" fmla="*/ 5835650 h 5835650"/>
              <a:gd name="connsiteX3" fmla="*/ 0 w 12192000"/>
              <a:gd name="connsiteY3" fmla="*/ 5835650 h 5835650"/>
              <a:gd name="connsiteX4" fmla="*/ 0 w 12192000"/>
              <a:gd name="connsiteY4"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0 w 12198350"/>
              <a:gd name="connsiteY4" fmla="*/ 5835650 h 5835650"/>
              <a:gd name="connsiteX5" fmla="*/ 0 w 12198350"/>
              <a:gd name="connsiteY5"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0 w 12198350"/>
              <a:gd name="connsiteY5" fmla="*/ 5835650 h 5835650"/>
              <a:gd name="connsiteX6" fmla="*/ 0 w 12198350"/>
              <a:gd name="connsiteY6"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822450 w 12198350"/>
              <a:gd name="connsiteY5" fmla="*/ 58293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727200 w 12198350"/>
              <a:gd name="connsiteY5" fmla="*/ 54864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3854450 w 12198350"/>
              <a:gd name="connsiteY5" fmla="*/ 5695950 h 5835650"/>
              <a:gd name="connsiteX6" fmla="*/ 1727200 w 12198350"/>
              <a:gd name="connsiteY6" fmla="*/ 5486400 h 5835650"/>
              <a:gd name="connsiteX7" fmla="*/ 0 w 12198350"/>
              <a:gd name="connsiteY7" fmla="*/ 5835650 h 5835650"/>
              <a:gd name="connsiteX8" fmla="*/ 0 w 12198350"/>
              <a:gd name="connsiteY8" fmla="*/ 0 h 5835650"/>
              <a:gd name="connsiteX0" fmla="*/ 0 w 12198350"/>
              <a:gd name="connsiteY0" fmla="*/ 0 h 5842000"/>
              <a:gd name="connsiteX1" fmla="*/ 12192000 w 12198350"/>
              <a:gd name="connsiteY1" fmla="*/ 0 h 5842000"/>
              <a:gd name="connsiteX2" fmla="*/ 12198350 w 12198350"/>
              <a:gd name="connsiteY2" fmla="*/ 3505200 h 5842000"/>
              <a:gd name="connsiteX3" fmla="*/ 12192000 w 12198350"/>
              <a:gd name="connsiteY3" fmla="*/ 5835650 h 5842000"/>
              <a:gd name="connsiteX4" fmla="*/ 5060950 w 12198350"/>
              <a:gd name="connsiteY4" fmla="*/ 5835650 h 5842000"/>
              <a:gd name="connsiteX5" fmla="*/ 3663950 w 12198350"/>
              <a:gd name="connsiteY5" fmla="*/ 5842000 h 5842000"/>
              <a:gd name="connsiteX6" fmla="*/ 1727200 w 12198350"/>
              <a:gd name="connsiteY6" fmla="*/ 5486400 h 5842000"/>
              <a:gd name="connsiteX7" fmla="*/ 0 w 12198350"/>
              <a:gd name="connsiteY7" fmla="*/ 5835650 h 5842000"/>
              <a:gd name="connsiteX8" fmla="*/ 0 w 12198350"/>
              <a:gd name="connsiteY8" fmla="*/ 0 h 584200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4883150 w 12198350"/>
              <a:gd name="connsiteY4" fmla="*/ 5924550 h 5924550"/>
              <a:gd name="connsiteX5" fmla="*/ 3663950 w 12198350"/>
              <a:gd name="connsiteY5" fmla="*/ 5842000 h 5924550"/>
              <a:gd name="connsiteX6" fmla="*/ 1727200 w 12198350"/>
              <a:gd name="connsiteY6" fmla="*/ 5486400 h 5924550"/>
              <a:gd name="connsiteX7" fmla="*/ 0 w 12198350"/>
              <a:gd name="connsiteY7" fmla="*/ 5835650 h 5924550"/>
              <a:gd name="connsiteX8" fmla="*/ 0 w 12198350"/>
              <a:gd name="connsiteY8" fmla="*/ 0 h 592455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8318500 w 12198350"/>
              <a:gd name="connsiteY4" fmla="*/ 5867400 h 5924550"/>
              <a:gd name="connsiteX5" fmla="*/ 4883150 w 12198350"/>
              <a:gd name="connsiteY5" fmla="*/ 5924550 h 5924550"/>
              <a:gd name="connsiteX6" fmla="*/ 3663950 w 12198350"/>
              <a:gd name="connsiteY6" fmla="*/ 5842000 h 5924550"/>
              <a:gd name="connsiteX7" fmla="*/ 1727200 w 12198350"/>
              <a:gd name="connsiteY7" fmla="*/ 5486400 h 5924550"/>
              <a:gd name="connsiteX8" fmla="*/ 0 w 12198350"/>
              <a:gd name="connsiteY8" fmla="*/ 5835650 h 5924550"/>
              <a:gd name="connsiteX9" fmla="*/ 0 w 12198350"/>
              <a:gd name="connsiteY9" fmla="*/ 0 h 59245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9766300 w 12198350"/>
              <a:gd name="connsiteY4" fmla="*/ 59245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25525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8813800 w 12198350"/>
              <a:gd name="connsiteY3" fmla="*/ 57467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623550 w 12198350"/>
              <a:gd name="connsiteY3" fmla="*/ 48006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18540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766550 w 12198350"/>
              <a:gd name="connsiteY3" fmla="*/ 410845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8350" h="6038850">
                <a:moveTo>
                  <a:pt x="0" y="0"/>
                </a:moveTo>
                <a:lnTo>
                  <a:pt x="12192000" y="0"/>
                </a:lnTo>
                <a:cubicBezTo>
                  <a:pt x="12194117" y="1168400"/>
                  <a:pt x="12196233" y="2336800"/>
                  <a:pt x="12198350" y="3505200"/>
                </a:cubicBezTo>
                <a:cubicBezTo>
                  <a:pt x="11828992" y="3872442"/>
                  <a:pt x="11606741" y="4015317"/>
                  <a:pt x="11341100" y="4267200"/>
                </a:cubicBezTo>
                <a:cubicBezTo>
                  <a:pt x="11005609" y="4512733"/>
                  <a:pt x="10677525" y="4705350"/>
                  <a:pt x="10185400" y="4978400"/>
                </a:cubicBezTo>
                <a:cubicBezTo>
                  <a:pt x="9693275" y="5251450"/>
                  <a:pt x="9381067" y="5540375"/>
                  <a:pt x="8813800" y="5746750"/>
                </a:cubicBezTo>
                <a:lnTo>
                  <a:pt x="7219950" y="6038850"/>
                </a:lnTo>
                <a:lnTo>
                  <a:pt x="4883150" y="5924550"/>
                </a:lnTo>
                <a:lnTo>
                  <a:pt x="3663950" y="5842000"/>
                </a:lnTo>
                <a:lnTo>
                  <a:pt x="1727200" y="5486400"/>
                </a:lnTo>
                <a:lnTo>
                  <a:pt x="0" y="5835650"/>
                </a:lnTo>
                <a:lnTo>
                  <a:pt x="0" y="0"/>
                </a:lnTo>
                <a:close/>
              </a:path>
            </a:pathLst>
          </a:custGeom>
          <a:gradFill flip="none" rotWithShape="1">
            <a:gsLst>
              <a:gs pos="0">
                <a:srgbClr val="000000">
                  <a:alpha val="60000"/>
                </a:srgbClr>
              </a:gs>
              <a:gs pos="100000">
                <a:srgbClr val="000000">
                  <a:alpha val="0"/>
                </a:srgbClr>
              </a:gs>
              <a:gs pos="68000">
                <a:srgbClr val="000000">
                  <a:alpha val="4000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nvGrpSpPr>
          <p:cNvPr id="66" name="Group 65">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6"/>
            <a:chOff x="476" y="-3923157"/>
            <a:chExt cx="10667524" cy="2493729"/>
          </a:xfrm>
        </p:grpSpPr>
        <p:sp>
          <p:nvSpPr>
            <p:cNvPr id="67" name="Freeform: Shape 66">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8" name="Freeform: Shape 67">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903093BF-FF11-EEA6-C6A4-3E77A93C6040}"/>
              </a:ext>
            </a:extLst>
          </p:cNvPr>
          <p:cNvSpPr>
            <a:spLocks noGrp="1"/>
          </p:cNvSpPr>
          <p:nvPr>
            <p:ph type="ctrTitle"/>
          </p:nvPr>
        </p:nvSpPr>
        <p:spPr>
          <a:xfrm>
            <a:off x="838199" y="1120676"/>
            <a:ext cx="7021513" cy="2308324"/>
          </a:xfrm>
        </p:spPr>
        <p:txBody>
          <a:bodyPr>
            <a:normAutofit/>
          </a:bodyPr>
          <a:lstStyle/>
          <a:p>
            <a:pPr algn="l"/>
            <a:r>
              <a:rPr lang="en-US" sz="6700" b="1">
                <a:solidFill>
                  <a:srgbClr val="FFFFFF"/>
                </a:solidFill>
                <a:latin typeface="Calibri"/>
                <a:ea typeface="Calibri"/>
                <a:cs typeface="Calibri"/>
              </a:rPr>
              <a:t>Advantages of Licensed Software</a:t>
            </a:r>
            <a:endParaRPr lang="en-US" sz="6700">
              <a:solidFill>
                <a:srgbClr val="FFFFFF"/>
              </a:solidFill>
              <a:latin typeface="Calibri"/>
              <a:ea typeface="Calibri"/>
              <a:cs typeface="Calibri"/>
            </a:endParaRPr>
          </a:p>
          <a:p>
            <a:pPr algn="l"/>
            <a:endParaRPr lang="en-US" sz="6700">
              <a:solidFill>
                <a:srgbClr val="FFFFFF"/>
              </a:solidFill>
              <a:latin typeface="Calibri"/>
              <a:ea typeface="Calibri"/>
              <a:cs typeface="Calibri"/>
            </a:endParaRPr>
          </a:p>
        </p:txBody>
      </p:sp>
      <p:sp>
        <p:nvSpPr>
          <p:cNvPr id="3" name="Subtitle 2">
            <a:extLst>
              <a:ext uri="{FF2B5EF4-FFF2-40B4-BE49-F238E27FC236}">
                <a16:creationId xmlns:a16="http://schemas.microsoft.com/office/drawing/2014/main" id="{057AF535-D4CD-DAC5-992C-3EB46C6FCE2E}"/>
              </a:ext>
            </a:extLst>
          </p:cNvPr>
          <p:cNvSpPr>
            <a:spLocks noGrp="1"/>
          </p:cNvSpPr>
          <p:nvPr>
            <p:ph type="subTitle" idx="1"/>
          </p:nvPr>
        </p:nvSpPr>
        <p:spPr>
          <a:xfrm>
            <a:off x="835024" y="3190239"/>
            <a:ext cx="10822384" cy="1199935"/>
          </a:xfrm>
        </p:spPr>
        <p:txBody>
          <a:bodyPr vert="horz" lIns="91440" tIns="45720" rIns="91440" bIns="45720" rtlCol="0" anchor="t">
            <a:noAutofit/>
          </a:bodyPr>
          <a:lstStyle/>
          <a:p>
            <a:pPr marL="285750" indent="-285750" algn="l">
              <a:buFont typeface="Arial"/>
              <a:buChar char="•"/>
            </a:pPr>
            <a:r>
              <a:rPr lang="en-US" sz="1800" b="1" dirty="0">
                <a:solidFill>
                  <a:srgbClr val="FFFFFF"/>
                </a:solidFill>
                <a:latin typeface="Arial"/>
                <a:ea typeface="+mn-lt"/>
                <a:cs typeface="+mn-lt"/>
              </a:rPr>
              <a:t>Contribution to Development:</a:t>
            </a:r>
            <a:r>
              <a:rPr lang="en-US" sz="1800" dirty="0">
                <a:solidFill>
                  <a:srgbClr val="FFFFFF"/>
                </a:solidFill>
                <a:latin typeface="Arial"/>
                <a:ea typeface="+mn-lt"/>
                <a:cs typeface="+mn-lt"/>
              </a:rPr>
              <a:t> Using licensed software supports program development and boosts the economy.</a:t>
            </a:r>
            <a:endParaRPr lang="en-US" sz="1800" dirty="0">
              <a:solidFill>
                <a:srgbClr val="FFFFFF"/>
              </a:solidFill>
              <a:latin typeface="Arial"/>
              <a:cs typeface="Arial"/>
            </a:endParaRPr>
          </a:p>
          <a:p>
            <a:pPr marL="285750" indent="-285750" algn="l">
              <a:buFont typeface="Arial"/>
              <a:buChar char="•"/>
            </a:pPr>
            <a:endParaRPr lang="en-US" sz="1800" dirty="0">
              <a:solidFill>
                <a:srgbClr val="FFFFFF"/>
              </a:solidFill>
              <a:latin typeface="Arial"/>
              <a:ea typeface="+mn-lt"/>
              <a:cs typeface="+mn-lt"/>
            </a:endParaRPr>
          </a:p>
          <a:p>
            <a:pPr marL="285750" indent="-285750" algn="l">
              <a:buFont typeface="Arial"/>
              <a:buChar char="•"/>
            </a:pPr>
            <a:r>
              <a:rPr lang="en-US" sz="1800" b="1" dirty="0">
                <a:solidFill>
                  <a:srgbClr val="FFFFFF"/>
                </a:solidFill>
                <a:latin typeface="Arial"/>
                <a:ea typeface="+mn-lt"/>
                <a:cs typeface="+mn-lt"/>
              </a:rPr>
              <a:t>Legal Obligations:</a:t>
            </a:r>
            <a:r>
              <a:rPr lang="en-US" sz="1800" dirty="0">
                <a:solidFill>
                  <a:srgbClr val="FFFFFF"/>
                </a:solidFill>
                <a:latin typeface="Arial"/>
                <a:ea typeface="+mn-lt"/>
                <a:cs typeface="+mn-lt"/>
              </a:rPr>
              <a:t> Ensures proper support and compliance, unlike pirated software.</a:t>
            </a:r>
            <a:endParaRPr lang="en-US" sz="1800" dirty="0">
              <a:solidFill>
                <a:srgbClr val="FFFFFF"/>
              </a:solidFill>
              <a:latin typeface="Arial"/>
              <a:cs typeface="Arial"/>
            </a:endParaRPr>
          </a:p>
          <a:p>
            <a:pPr algn="l"/>
            <a:endParaRPr lang="en-US" sz="1800" dirty="0">
              <a:solidFill>
                <a:srgbClr val="FFFFFF"/>
              </a:solidFill>
              <a:latin typeface="Arial"/>
              <a:cs typeface="Arial"/>
            </a:endParaRPr>
          </a:p>
        </p:txBody>
      </p:sp>
    </p:spTree>
    <p:extLst>
      <p:ext uri="{BB962C8B-B14F-4D97-AF65-F5344CB8AC3E}">
        <p14:creationId xmlns:p14="http://schemas.microsoft.com/office/powerpoint/2010/main" val="6628651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tack of bank cards">
            <a:extLst>
              <a:ext uri="{FF2B5EF4-FFF2-40B4-BE49-F238E27FC236}">
                <a16:creationId xmlns:a16="http://schemas.microsoft.com/office/drawing/2014/main" id="{7A80F073-7792-DF7D-F71D-BC9CB2CFB954}"/>
              </a:ext>
            </a:extLst>
          </p:cNvPr>
          <p:cNvPicPr>
            <a:picLocks noChangeAspect="1"/>
          </p:cNvPicPr>
          <p:nvPr/>
        </p:nvPicPr>
        <p:blipFill rotWithShape="1">
          <a:blip r:embed="rId2"/>
          <a:srcRect l="23125" t="6209" r="-8" b="2875"/>
          <a:stretch/>
        </p:blipFill>
        <p:spPr>
          <a:xfrm>
            <a:off x="3522468" y="-60950"/>
            <a:ext cx="8669532" cy="6857990"/>
          </a:xfrm>
          <a:prstGeom prst="rect">
            <a:avLst/>
          </a:prstGeom>
        </p:spPr>
      </p:pic>
      <p:sp>
        <p:nvSpPr>
          <p:cNvPr id="11"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1FF7A4F-4DD9-A774-9F55-6E304D830672}"/>
              </a:ext>
            </a:extLst>
          </p:cNvPr>
          <p:cNvSpPr>
            <a:spLocks noGrp="1"/>
          </p:cNvSpPr>
          <p:nvPr>
            <p:ph type="title"/>
          </p:nvPr>
        </p:nvSpPr>
        <p:spPr>
          <a:xfrm>
            <a:off x="371094" y="1161288"/>
            <a:ext cx="3438144" cy="1124712"/>
          </a:xfrm>
        </p:spPr>
        <p:txBody>
          <a:bodyPr anchor="b">
            <a:normAutofit/>
          </a:bodyPr>
          <a:lstStyle/>
          <a:p>
            <a:r>
              <a:rPr lang="en-US" sz="2800" b="1">
                <a:solidFill>
                  <a:schemeClr val="bg1"/>
                </a:solidFill>
                <a:latin typeface="Arial Black"/>
              </a:rPr>
              <a:t>Different Types of Licenses</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3435579-6151-12A5-6D98-72DF10FEC2A9}"/>
              </a:ext>
            </a:extLst>
          </p:cNvPr>
          <p:cNvSpPr>
            <a:spLocks noGrp="1"/>
          </p:cNvSpPr>
          <p:nvPr>
            <p:ph idx="1"/>
          </p:nvPr>
        </p:nvSpPr>
        <p:spPr>
          <a:xfrm>
            <a:off x="371094" y="2718054"/>
            <a:ext cx="4901946" cy="3207258"/>
          </a:xfrm>
        </p:spPr>
        <p:txBody>
          <a:bodyPr vert="horz" lIns="91440" tIns="45720" rIns="91440" bIns="45720" rtlCol="0" anchor="t">
            <a:normAutofit/>
          </a:bodyPr>
          <a:lstStyle/>
          <a:p>
            <a:pPr>
              <a:buFont typeface="Wingdings" panose="020B0604020202020204" pitchFamily="34" charset="0"/>
              <a:buChar char="§"/>
            </a:pPr>
            <a:r>
              <a:rPr lang="en-US" sz="1700" b="1">
                <a:solidFill>
                  <a:schemeClr val="bg1"/>
                </a:solidFill>
                <a:latin typeface="Lucida Sans"/>
              </a:rPr>
              <a:t>Proprietary Licenses</a:t>
            </a:r>
            <a:endParaRPr lang="en-US" sz="1700">
              <a:solidFill>
                <a:schemeClr val="bg1"/>
              </a:solidFill>
              <a:cs typeface="Calibri" panose="020F0502020204030204"/>
            </a:endParaRPr>
          </a:p>
          <a:p>
            <a:pPr>
              <a:buFont typeface="Wingdings" panose="020B0604020202020204" pitchFamily="34" charset="0"/>
              <a:buChar char="§"/>
            </a:pPr>
            <a:r>
              <a:rPr lang="en-US" sz="1700" b="1" dirty="0">
                <a:solidFill>
                  <a:schemeClr val="bg1"/>
                </a:solidFill>
                <a:latin typeface="Lucida Sans"/>
              </a:rPr>
              <a:t>Free &amp; Open Source Licenses</a:t>
            </a:r>
          </a:p>
        </p:txBody>
      </p:sp>
    </p:spTree>
    <p:extLst>
      <p:ext uri="{BB962C8B-B14F-4D97-AF65-F5344CB8AC3E}">
        <p14:creationId xmlns:p14="http://schemas.microsoft.com/office/powerpoint/2010/main" val="20440399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A9E881A4-A468-403A-9941-F8FFD5C68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Diploma Roll">
            <a:extLst>
              <a:ext uri="{FF2B5EF4-FFF2-40B4-BE49-F238E27FC236}">
                <a16:creationId xmlns:a16="http://schemas.microsoft.com/office/drawing/2014/main" id="{90F52C37-3FC5-7EA3-8241-79F223743CD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5840" y="1867326"/>
            <a:ext cx="3220466" cy="3220466"/>
          </a:xfrm>
          <a:prstGeom prst="rect">
            <a:avLst/>
          </a:prstGeom>
        </p:spPr>
      </p:pic>
      <p:sp>
        <p:nvSpPr>
          <p:cNvPr id="37" name="Rectangle 36">
            <a:extLst>
              <a:ext uri="{FF2B5EF4-FFF2-40B4-BE49-F238E27FC236}">
                <a16:creationId xmlns:a16="http://schemas.microsoft.com/office/drawing/2014/main" id="{6F168544-607B-491A-8601-3087D0FCE1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1C9156D7-AD56-3746-B660-3877F524DCC9}"/>
              </a:ext>
            </a:extLst>
          </p:cNvPr>
          <p:cNvSpPr>
            <a:spLocks noGrp="1"/>
          </p:cNvSpPr>
          <p:nvPr>
            <p:ph type="title"/>
          </p:nvPr>
        </p:nvSpPr>
        <p:spPr>
          <a:xfrm>
            <a:off x="5653287" y="475202"/>
            <a:ext cx="5667269" cy="1289024"/>
          </a:xfrm>
        </p:spPr>
        <p:txBody>
          <a:bodyPr anchor="b">
            <a:normAutofit/>
          </a:bodyPr>
          <a:lstStyle/>
          <a:p>
            <a:pPr algn="ctr"/>
            <a:r>
              <a:rPr lang="en-US" sz="3200" b="1">
                <a:solidFill>
                  <a:schemeClr val="bg1">
                    <a:alpha val="60000"/>
                  </a:schemeClr>
                </a:solidFill>
                <a:latin typeface="Lucida Sans"/>
              </a:rPr>
              <a:t>Proprietary Licenses</a:t>
            </a:r>
            <a:endParaRPr lang="en-US" sz="3200">
              <a:solidFill>
                <a:schemeClr val="bg1">
                  <a:alpha val="60000"/>
                </a:schemeClr>
              </a:solidFill>
              <a:cs typeface="Calibri Light"/>
            </a:endParaRPr>
          </a:p>
        </p:txBody>
      </p:sp>
      <p:sp>
        <p:nvSpPr>
          <p:cNvPr id="3" name="Content Placeholder 2">
            <a:extLst>
              <a:ext uri="{FF2B5EF4-FFF2-40B4-BE49-F238E27FC236}">
                <a16:creationId xmlns:a16="http://schemas.microsoft.com/office/drawing/2014/main" id="{E4EA31B1-4164-6C4C-78D3-A582C2E9C3EE}"/>
              </a:ext>
            </a:extLst>
          </p:cNvPr>
          <p:cNvSpPr>
            <a:spLocks noGrp="1"/>
          </p:cNvSpPr>
          <p:nvPr>
            <p:ph idx="1"/>
          </p:nvPr>
        </p:nvSpPr>
        <p:spPr>
          <a:xfrm>
            <a:off x="5653287" y="2081577"/>
            <a:ext cx="5819669" cy="4301220"/>
          </a:xfrm>
        </p:spPr>
        <p:txBody>
          <a:bodyPr vert="horz" lIns="91440" tIns="45720" rIns="91440" bIns="45720" rtlCol="0" anchor="t">
            <a:normAutofit/>
          </a:bodyPr>
          <a:lstStyle/>
          <a:p>
            <a:pPr marL="0" indent="0">
              <a:buNone/>
            </a:pPr>
            <a:r>
              <a:rPr lang="en-US" sz="1400" dirty="0">
                <a:solidFill>
                  <a:schemeClr val="bg1"/>
                </a:solidFill>
                <a:latin typeface="Arial"/>
                <a:ea typeface="+mn-lt"/>
                <a:cs typeface="+mn-lt"/>
              </a:rPr>
              <a:t>A proprietary license refers to a type of software license that grants exclusive rights to the owner, developer, or publisher of the software. It retains control and ownership of the software, limiting access and usage rights to specific conditions which are mentioned in the license agreement. Key points about proprietary licenses are:</a:t>
            </a:r>
            <a:endParaRPr lang="en-US" sz="1400" dirty="0">
              <a:solidFill>
                <a:schemeClr val="bg1"/>
              </a:solidFill>
              <a:latin typeface="Arial"/>
              <a:cs typeface="Calibri"/>
            </a:endParaRPr>
          </a:p>
          <a:p>
            <a:r>
              <a:rPr lang="en-US" sz="1400" b="1" dirty="0">
                <a:solidFill>
                  <a:schemeClr val="bg1"/>
                </a:solidFill>
                <a:latin typeface="Arial"/>
                <a:ea typeface="+mn-lt"/>
                <a:cs typeface="+mn-lt"/>
              </a:rPr>
              <a:t>Ownership:</a:t>
            </a:r>
            <a:r>
              <a:rPr lang="en-US" sz="1400" dirty="0">
                <a:solidFill>
                  <a:schemeClr val="bg1"/>
                </a:solidFill>
                <a:latin typeface="Arial"/>
                <a:ea typeface="+mn-lt"/>
                <a:cs typeface="+mn-lt"/>
              </a:rPr>
              <a:t> The owner retains full control and ownership rights over the software.</a:t>
            </a:r>
            <a:endParaRPr lang="en-US" sz="1400" dirty="0">
              <a:solidFill>
                <a:schemeClr val="bg1"/>
              </a:solidFill>
              <a:latin typeface="Arial"/>
              <a:cs typeface="Calibri"/>
            </a:endParaRPr>
          </a:p>
          <a:p>
            <a:r>
              <a:rPr lang="en-US" sz="1400" b="1" dirty="0">
                <a:solidFill>
                  <a:schemeClr val="bg1"/>
                </a:solidFill>
                <a:latin typeface="Arial"/>
                <a:ea typeface="+mn-lt"/>
                <a:cs typeface="+mn-lt"/>
              </a:rPr>
              <a:t>Restrictions:</a:t>
            </a:r>
            <a:r>
              <a:rPr lang="en-US" sz="1400" dirty="0">
                <a:solidFill>
                  <a:schemeClr val="bg1"/>
                </a:solidFill>
                <a:latin typeface="Arial"/>
                <a:ea typeface="+mn-lt"/>
                <a:cs typeface="+mn-lt"/>
              </a:rPr>
              <a:t> Users are not allowed to inspect, modify, or distribute the source code.</a:t>
            </a:r>
            <a:endParaRPr lang="en-US" sz="1400" dirty="0">
              <a:solidFill>
                <a:schemeClr val="bg1"/>
              </a:solidFill>
              <a:latin typeface="Arial"/>
              <a:cs typeface="Calibri"/>
            </a:endParaRPr>
          </a:p>
          <a:p>
            <a:r>
              <a:rPr lang="en-US" sz="1400" b="1" dirty="0">
                <a:solidFill>
                  <a:schemeClr val="bg1"/>
                </a:solidFill>
                <a:latin typeface="Arial"/>
                <a:ea typeface="+mn-lt"/>
                <a:cs typeface="+mn-lt"/>
              </a:rPr>
              <a:t>Legal Obligations:</a:t>
            </a:r>
            <a:r>
              <a:rPr lang="en-US" sz="1400" dirty="0">
                <a:solidFill>
                  <a:schemeClr val="bg1"/>
                </a:solidFill>
                <a:latin typeface="Arial"/>
                <a:ea typeface="+mn-lt"/>
                <a:cs typeface="+mn-lt"/>
              </a:rPr>
              <a:t> Violation of proprietary licenses can lead to legal consequences, often result in copyright infringement.</a:t>
            </a:r>
            <a:endParaRPr lang="en-US" sz="1400" dirty="0">
              <a:solidFill>
                <a:schemeClr val="bg1"/>
              </a:solidFill>
              <a:latin typeface="Arial"/>
              <a:cs typeface="Calibri"/>
            </a:endParaRPr>
          </a:p>
          <a:p>
            <a:r>
              <a:rPr lang="en-US" sz="1400" b="1" dirty="0">
                <a:solidFill>
                  <a:schemeClr val="bg1"/>
                </a:solidFill>
                <a:latin typeface="Arial"/>
                <a:ea typeface="+mn-lt"/>
                <a:cs typeface="+mn-lt"/>
              </a:rPr>
              <a:t>Distribution:</a:t>
            </a:r>
            <a:r>
              <a:rPr lang="en-US" sz="1400" dirty="0">
                <a:solidFill>
                  <a:schemeClr val="bg1"/>
                </a:solidFill>
                <a:latin typeface="Arial"/>
                <a:ea typeface="+mn-lt"/>
                <a:cs typeface="+mn-lt"/>
              </a:rPr>
              <a:t> Proprietary licenses restrict the number of computers the software can run on and limit the ability to make copies</a:t>
            </a:r>
            <a:endParaRPr lang="en-US" sz="1400" dirty="0">
              <a:solidFill>
                <a:schemeClr val="bg1"/>
              </a:solidFill>
              <a:latin typeface="Arial"/>
              <a:cs typeface="Calibri"/>
            </a:endParaRPr>
          </a:p>
          <a:p>
            <a:pPr marL="0" indent="0">
              <a:buNone/>
            </a:pPr>
            <a:r>
              <a:rPr lang="en-US" sz="1400" dirty="0">
                <a:solidFill>
                  <a:schemeClr val="bg1"/>
                </a:solidFill>
                <a:latin typeface="Arial"/>
                <a:ea typeface="+mn-lt"/>
                <a:cs typeface="+mn-lt"/>
              </a:rPr>
              <a:t>Commercial software like Microsoft Windows or Adobe Photoshop operates under proprietary licenses, which require the users to purchase a license for legal use and imposing restrictions on modifying or redistributing the software.</a:t>
            </a:r>
            <a:endParaRPr lang="en-US" sz="1400" dirty="0">
              <a:solidFill>
                <a:schemeClr val="bg1"/>
              </a:solidFill>
              <a:latin typeface="Arial"/>
              <a:cs typeface="Calibri"/>
            </a:endParaRPr>
          </a:p>
        </p:txBody>
      </p:sp>
    </p:spTree>
    <p:extLst>
      <p:ext uri="{BB962C8B-B14F-4D97-AF65-F5344CB8AC3E}">
        <p14:creationId xmlns:p14="http://schemas.microsoft.com/office/powerpoint/2010/main" val="1834158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9E881A4-A468-403A-9941-F8FFD5C68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Open Source">
            <a:extLst>
              <a:ext uri="{FF2B5EF4-FFF2-40B4-BE49-F238E27FC236}">
                <a16:creationId xmlns:a16="http://schemas.microsoft.com/office/drawing/2014/main" id="{48567983-8920-D7AB-FDC8-40327345487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5840" y="1867326"/>
            <a:ext cx="3220466" cy="3220466"/>
          </a:xfrm>
          <a:prstGeom prst="rect">
            <a:avLst/>
          </a:prstGeom>
        </p:spPr>
      </p:pic>
      <p:sp>
        <p:nvSpPr>
          <p:cNvPr id="12" name="Rectangle 11">
            <a:extLst>
              <a:ext uri="{FF2B5EF4-FFF2-40B4-BE49-F238E27FC236}">
                <a16:creationId xmlns:a16="http://schemas.microsoft.com/office/drawing/2014/main" id="{6F168544-607B-491A-8601-3087D0FCE1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8703" y="1"/>
            <a:ext cx="7423298" cy="6858000"/>
          </a:xfrm>
          <a:prstGeom prst="rect">
            <a:avLst/>
          </a:prstGeom>
          <a:solidFill>
            <a:schemeClr val="tx2">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lumMod val="95000"/>
                </a:schemeClr>
              </a:solidFill>
            </a:endParaRPr>
          </a:p>
        </p:txBody>
      </p:sp>
      <p:sp>
        <p:nvSpPr>
          <p:cNvPr id="2" name="Title 1">
            <a:extLst>
              <a:ext uri="{FF2B5EF4-FFF2-40B4-BE49-F238E27FC236}">
                <a16:creationId xmlns:a16="http://schemas.microsoft.com/office/drawing/2014/main" id="{29247D27-58C5-5D21-5E37-C8559BFD389F}"/>
              </a:ext>
            </a:extLst>
          </p:cNvPr>
          <p:cNvSpPr>
            <a:spLocks noGrp="1"/>
          </p:cNvSpPr>
          <p:nvPr>
            <p:ph type="title"/>
          </p:nvPr>
        </p:nvSpPr>
        <p:spPr>
          <a:xfrm>
            <a:off x="5643127" y="322802"/>
            <a:ext cx="5667269" cy="1289024"/>
          </a:xfrm>
        </p:spPr>
        <p:txBody>
          <a:bodyPr anchor="b">
            <a:normAutofit/>
          </a:bodyPr>
          <a:lstStyle/>
          <a:p>
            <a:pPr algn="ctr"/>
            <a:r>
              <a:rPr lang="en-US" sz="3200">
                <a:solidFill>
                  <a:schemeClr val="bg1">
                    <a:alpha val="60000"/>
                  </a:schemeClr>
                </a:solidFill>
                <a:ea typeface="+mj-lt"/>
                <a:cs typeface="+mj-lt"/>
              </a:rPr>
              <a:t>Free and Open Source License</a:t>
            </a:r>
            <a:endParaRPr lang="en-US" sz="3200">
              <a:solidFill>
                <a:schemeClr val="bg1">
                  <a:alpha val="60000"/>
                </a:schemeClr>
              </a:solidFill>
            </a:endParaRPr>
          </a:p>
        </p:txBody>
      </p:sp>
      <p:sp>
        <p:nvSpPr>
          <p:cNvPr id="8" name="Content Placeholder 2">
            <a:extLst>
              <a:ext uri="{FF2B5EF4-FFF2-40B4-BE49-F238E27FC236}">
                <a16:creationId xmlns:a16="http://schemas.microsoft.com/office/drawing/2014/main" id="{F2C8B21D-9238-C17C-2CC2-64F42F0C8F13}"/>
              </a:ext>
            </a:extLst>
          </p:cNvPr>
          <p:cNvSpPr>
            <a:spLocks noGrp="1"/>
          </p:cNvSpPr>
          <p:nvPr>
            <p:ph idx="1"/>
          </p:nvPr>
        </p:nvSpPr>
        <p:spPr>
          <a:xfrm>
            <a:off x="5643127" y="1868217"/>
            <a:ext cx="5667269" cy="3539220"/>
          </a:xfrm>
        </p:spPr>
        <p:txBody>
          <a:bodyPr vert="horz" lIns="91440" tIns="45720" rIns="91440" bIns="45720" rtlCol="0" anchor="t">
            <a:noAutofit/>
          </a:bodyPr>
          <a:lstStyle/>
          <a:p>
            <a:pPr marL="0" indent="0">
              <a:buNone/>
            </a:pPr>
            <a:r>
              <a:rPr lang="en-US" sz="1400" dirty="0">
                <a:solidFill>
                  <a:schemeClr val="bg1"/>
                </a:solidFill>
                <a:latin typeface="Arial"/>
                <a:ea typeface="+mn-lt"/>
                <a:cs typeface="+mn-lt"/>
              </a:rPr>
              <a:t>Free and Open Source Licenses refer to a software license that allows users to safely run, modify, and redistribute the software without legal issues. Key points about Free &amp; Open Source License:</a:t>
            </a:r>
            <a:endParaRPr lang="en-US" sz="1400" dirty="0">
              <a:solidFill>
                <a:schemeClr val="bg1"/>
              </a:solidFill>
              <a:latin typeface="Arial"/>
              <a:cs typeface="Calibri" panose="020F0502020204030204"/>
            </a:endParaRPr>
          </a:p>
          <a:p>
            <a:r>
              <a:rPr lang="en-US" sz="1400" b="1" dirty="0">
                <a:solidFill>
                  <a:schemeClr val="bg1"/>
                </a:solidFill>
                <a:latin typeface="Arial"/>
                <a:ea typeface="+mn-lt"/>
                <a:cs typeface="+mn-lt"/>
              </a:rPr>
              <a:t>Freedom and Accessibility:</a:t>
            </a:r>
            <a:r>
              <a:rPr lang="en-US" sz="1400" dirty="0">
                <a:solidFill>
                  <a:schemeClr val="bg1"/>
                </a:solidFill>
                <a:latin typeface="Arial"/>
                <a:ea typeface="+mn-lt"/>
                <a:cs typeface="+mn-lt"/>
              </a:rPr>
              <a:t> Free and Open Source licenses focus on freedom in using, modifying, and distributing software without legal restrictions.</a:t>
            </a:r>
            <a:endParaRPr lang="en-US" sz="1400">
              <a:solidFill>
                <a:schemeClr val="bg1"/>
              </a:solidFill>
              <a:latin typeface="Arial"/>
              <a:cs typeface="Calibri"/>
            </a:endParaRPr>
          </a:p>
          <a:p>
            <a:r>
              <a:rPr lang="en-US" sz="1400" b="1" dirty="0">
                <a:solidFill>
                  <a:schemeClr val="bg1"/>
                </a:solidFill>
                <a:latin typeface="Arial"/>
                <a:ea typeface="+mn-lt"/>
                <a:cs typeface="+mn-lt"/>
              </a:rPr>
              <a:t>Open Source Code:</a:t>
            </a:r>
            <a:r>
              <a:rPr lang="en-US" sz="1400" dirty="0">
                <a:solidFill>
                  <a:schemeClr val="bg1"/>
                </a:solidFill>
                <a:latin typeface="Arial"/>
                <a:ea typeface="+mn-lt"/>
                <a:cs typeface="+mn-lt"/>
              </a:rPr>
              <a:t> Software with Open Source licenses provides access to its source code, allowing users to study, modify, and distribute it.</a:t>
            </a:r>
            <a:endParaRPr lang="en-US" sz="1400">
              <a:solidFill>
                <a:schemeClr val="bg1"/>
              </a:solidFill>
              <a:latin typeface="Arial"/>
              <a:cs typeface="Calibri"/>
            </a:endParaRPr>
          </a:p>
          <a:p>
            <a:r>
              <a:rPr lang="en-US" sz="1400" b="1" dirty="0">
                <a:solidFill>
                  <a:schemeClr val="bg1"/>
                </a:solidFill>
                <a:latin typeface="Arial"/>
                <a:ea typeface="+mn-lt"/>
                <a:cs typeface="+mn-lt"/>
              </a:rPr>
              <a:t>Encouragement of Improvement:</a:t>
            </a:r>
            <a:r>
              <a:rPr lang="en-US" sz="1400" dirty="0">
                <a:solidFill>
                  <a:schemeClr val="bg1"/>
                </a:solidFill>
                <a:latin typeface="Arial"/>
                <a:ea typeface="+mn-lt"/>
                <a:cs typeface="+mn-lt"/>
              </a:rPr>
              <a:t> Open Source software encourages collaboration and voluntary improvement by openly sharing the source code, enhancing software design over time.</a:t>
            </a:r>
            <a:endParaRPr lang="en-US" sz="1400">
              <a:solidFill>
                <a:schemeClr val="bg1"/>
              </a:solidFill>
              <a:latin typeface="Arial"/>
              <a:cs typeface="Calibri"/>
            </a:endParaRPr>
          </a:p>
          <a:p>
            <a:r>
              <a:rPr lang="en-US" sz="1400" b="1" dirty="0">
                <a:solidFill>
                  <a:schemeClr val="bg1"/>
                </a:solidFill>
                <a:latin typeface="Arial"/>
                <a:ea typeface="+mn-lt"/>
                <a:cs typeface="+mn-lt"/>
              </a:rPr>
              <a:t>Security and Transparency:</a:t>
            </a:r>
            <a:r>
              <a:rPr lang="en-US" sz="1400" dirty="0">
                <a:solidFill>
                  <a:schemeClr val="bg1"/>
                </a:solidFill>
                <a:latin typeface="Arial"/>
                <a:ea typeface="+mn-lt"/>
                <a:cs typeface="+mn-lt"/>
              </a:rPr>
              <a:t> focus on security, cost-saving, and transparency in software development and usage.</a:t>
            </a:r>
            <a:endParaRPr lang="en-US" sz="1400">
              <a:solidFill>
                <a:schemeClr val="bg1"/>
              </a:solidFill>
              <a:latin typeface="Arial"/>
              <a:cs typeface="Calibri"/>
            </a:endParaRPr>
          </a:p>
          <a:p>
            <a:pPr marL="0" indent="0">
              <a:buNone/>
            </a:pPr>
            <a:r>
              <a:rPr lang="en-US" sz="1400" dirty="0">
                <a:solidFill>
                  <a:schemeClr val="bg1"/>
                </a:solidFill>
                <a:latin typeface="Arial"/>
                <a:ea typeface="+mn-lt"/>
                <a:cs typeface="+mn-lt"/>
              </a:rPr>
              <a:t>Examples of Free and Open Source Licenses include </a:t>
            </a:r>
            <a:r>
              <a:rPr lang="en-US" sz="1400" dirty="0">
                <a:solidFill>
                  <a:schemeClr val="accent1"/>
                </a:solidFill>
                <a:latin typeface="Arial"/>
                <a:ea typeface="+mn-lt"/>
                <a:cs typeface="+mn-lt"/>
              </a:rPr>
              <a:t>Permissive Licenses</a:t>
            </a:r>
            <a:r>
              <a:rPr lang="en-US" sz="1400" dirty="0">
                <a:solidFill>
                  <a:schemeClr val="bg1"/>
                </a:solidFill>
                <a:latin typeface="Arial"/>
                <a:ea typeface="+mn-lt"/>
                <a:cs typeface="+mn-lt"/>
              </a:rPr>
              <a:t> (like Apache, W3C licenses) and </a:t>
            </a:r>
            <a:r>
              <a:rPr lang="en-US" sz="1400" dirty="0">
                <a:solidFill>
                  <a:schemeClr val="accent1"/>
                </a:solidFill>
                <a:latin typeface="Arial"/>
                <a:ea typeface="+mn-lt"/>
                <a:cs typeface="+mn-lt"/>
              </a:rPr>
              <a:t>Copyleft Licenses</a:t>
            </a:r>
            <a:r>
              <a:rPr lang="en-US" sz="1400" dirty="0">
                <a:solidFill>
                  <a:schemeClr val="bg1"/>
                </a:solidFill>
                <a:latin typeface="Arial"/>
                <a:ea typeface="+mn-lt"/>
                <a:cs typeface="+mn-lt"/>
              </a:rPr>
              <a:t> (such as GPL, Creative Commons)</a:t>
            </a:r>
            <a:endParaRPr lang="en-US" sz="1400" dirty="0">
              <a:solidFill>
                <a:schemeClr val="bg1"/>
              </a:solidFill>
              <a:latin typeface="Arial"/>
              <a:cs typeface="Calibri"/>
            </a:endParaRPr>
          </a:p>
        </p:txBody>
      </p:sp>
    </p:spTree>
    <p:extLst>
      <p:ext uri="{BB962C8B-B14F-4D97-AF65-F5344CB8AC3E}">
        <p14:creationId xmlns:p14="http://schemas.microsoft.com/office/powerpoint/2010/main" val="9261885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a:extLst>
              <a:ext uri="{FF2B5EF4-FFF2-40B4-BE49-F238E27FC236}">
                <a16:creationId xmlns:a16="http://schemas.microsoft.com/office/drawing/2014/main" id="{7C432AFE-B3D2-4BFF-BF8F-96C27AFF1A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tack of bank cards">
            <a:extLst>
              <a:ext uri="{FF2B5EF4-FFF2-40B4-BE49-F238E27FC236}">
                <a16:creationId xmlns:a16="http://schemas.microsoft.com/office/drawing/2014/main" id="{C4D9D678-4E81-4FF1-0E5A-204FEB8B7D57}"/>
              </a:ext>
            </a:extLst>
          </p:cNvPr>
          <p:cNvPicPr>
            <a:picLocks noChangeAspect="1"/>
          </p:cNvPicPr>
          <p:nvPr/>
        </p:nvPicPr>
        <p:blipFill rotWithShape="1">
          <a:blip r:embed="rId2">
            <a:alphaModFix amt="40000"/>
          </a:blip>
          <a:srcRect t="5617" b="10427"/>
          <a:stretch/>
        </p:blipFill>
        <p:spPr>
          <a:xfrm>
            <a:off x="20" y="71130"/>
            <a:ext cx="12191979" cy="6857990"/>
          </a:xfrm>
          <a:prstGeom prst="rect">
            <a:avLst/>
          </a:prstGeom>
        </p:spPr>
      </p:pic>
      <p:sp>
        <p:nvSpPr>
          <p:cNvPr id="2" name="Title 1">
            <a:extLst>
              <a:ext uri="{FF2B5EF4-FFF2-40B4-BE49-F238E27FC236}">
                <a16:creationId xmlns:a16="http://schemas.microsoft.com/office/drawing/2014/main" id="{B66F9E7B-3A99-70FA-E8B9-4D7DD30099E8}"/>
              </a:ext>
            </a:extLst>
          </p:cNvPr>
          <p:cNvSpPr>
            <a:spLocks noGrp="1"/>
          </p:cNvSpPr>
          <p:nvPr>
            <p:ph type="title"/>
          </p:nvPr>
        </p:nvSpPr>
        <p:spPr>
          <a:xfrm>
            <a:off x="841249" y="1541272"/>
            <a:ext cx="10506456" cy="2057400"/>
          </a:xfrm>
        </p:spPr>
        <p:txBody>
          <a:bodyPr anchor="b">
            <a:normAutofit/>
          </a:bodyPr>
          <a:lstStyle/>
          <a:p>
            <a:r>
              <a:rPr lang="en-US" sz="5000" b="1" dirty="0">
                <a:solidFill>
                  <a:schemeClr val="bg1"/>
                </a:solidFill>
                <a:latin typeface="Arial"/>
                <a:cs typeface="Calibri Light"/>
              </a:rPr>
              <a:t>Different Types of Free and Open Source License</a:t>
            </a:r>
          </a:p>
          <a:p>
            <a:endParaRPr lang="en-US" sz="5000" b="1" dirty="0">
              <a:solidFill>
                <a:schemeClr val="bg1"/>
              </a:solidFill>
              <a:latin typeface="Arial"/>
              <a:cs typeface="Calibri Light"/>
            </a:endParaRPr>
          </a:p>
        </p:txBody>
      </p:sp>
      <p:sp>
        <p:nvSpPr>
          <p:cNvPr id="23" name="Rectangle 2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01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4" name="Rectangle 2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3241202"/>
            <a:ext cx="10506456" cy="18288"/>
          </a:xfrm>
          <a:prstGeom prst="rect">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BEEBF49-ED86-8E11-A6C7-55DD779C4987}"/>
              </a:ext>
            </a:extLst>
          </p:cNvPr>
          <p:cNvSpPr>
            <a:spLocks noGrp="1"/>
          </p:cNvSpPr>
          <p:nvPr>
            <p:ph idx="1"/>
          </p:nvPr>
        </p:nvSpPr>
        <p:spPr>
          <a:xfrm>
            <a:off x="841248" y="3502152"/>
            <a:ext cx="10506456" cy="2670048"/>
          </a:xfrm>
        </p:spPr>
        <p:txBody>
          <a:bodyPr vert="horz" lIns="91440" tIns="45720" rIns="91440" bIns="45720" rtlCol="0" anchor="t">
            <a:normAutofit/>
          </a:bodyPr>
          <a:lstStyle/>
          <a:p>
            <a:r>
              <a:rPr lang="en-US" dirty="0">
                <a:solidFill>
                  <a:schemeClr val="accent1"/>
                </a:solidFill>
                <a:latin typeface="Lucida Sans"/>
                <a:cs typeface="Calibri"/>
              </a:rPr>
              <a:t>Permissive Licenses</a:t>
            </a:r>
          </a:p>
          <a:p>
            <a:r>
              <a:rPr lang="en-US" dirty="0">
                <a:solidFill>
                  <a:schemeClr val="accent1"/>
                </a:solidFill>
                <a:latin typeface="Lucida Sans"/>
                <a:cs typeface="Calibri"/>
              </a:rPr>
              <a:t>Copyleft Licenses</a:t>
            </a:r>
          </a:p>
        </p:txBody>
      </p:sp>
    </p:spTree>
    <p:extLst>
      <p:ext uri="{BB962C8B-B14F-4D97-AF65-F5344CB8AC3E}">
        <p14:creationId xmlns:p14="http://schemas.microsoft.com/office/powerpoint/2010/main" val="38050871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2F36CA75-CFBF-4844-B719-8FE9EBADA9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3D4A84B9-E564-4DD0-97F8-DBF1C460C2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102382E0-0A09-46AE-B955-B911CAFE7F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7DE75D4A-0965-4973-BE75-DECCAC9A96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7" name="Picture 56">
            <a:extLst>
              <a:ext uri="{FF2B5EF4-FFF2-40B4-BE49-F238E27FC236}">
                <a16:creationId xmlns:a16="http://schemas.microsoft.com/office/drawing/2014/main" id="{4A599609-F5C2-4A0B-A992-913F814A631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40000"/>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pic>
        <p:nvPicPr>
          <p:cNvPr id="5" name="Picture 4" descr="A row of black books with gold text&#10;&#10;Description automatically generated">
            <a:extLst>
              <a:ext uri="{FF2B5EF4-FFF2-40B4-BE49-F238E27FC236}">
                <a16:creationId xmlns:a16="http://schemas.microsoft.com/office/drawing/2014/main" id="{30BCC2C7-F28E-CFC5-5F10-178A2FF9A9CB}"/>
              </a:ext>
            </a:extLst>
          </p:cNvPr>
          <p:cNvPicPr>
            <a:picLocks noChangeAspect="1"/>
          </p:cNvPicPr>
          <p:nvPr/>
        </p:nvPicPr>
        <p:blipFill rotWithShape="1">
          <a:blip r:embed="rId3">
            <a:alphaModFix amt="60000"/>
          </a:blip>
          <a:srcRect r="-1" b="5039"/>
          <a:stretch/>
        </p:blipFill>
        <p:spPr>
          <a:xfrm>
            <a:off x="10180" y="1"/>
            <a:ext cx="12191980" cy="6858000"/>
          </a:xfrm>
          <a:prstGeom prst="rect">
            <a:avLst/>
          </a:prstGeom>
        </p:spPr>
      </p:pic>
      <p:sp>
        <p:nvSpPr>
          <p:cNvPr id="2" name="Title 1">
            <a:extLst>
              <a:ext uri="{FF2B5EF4-FFF2-40B4-BE49-F238E27FC236}">
                <a16:creationId xmlns:a16="http://schemas.microsoft.com/office/drawing/2014/main" id="{472536E9-9AA3-54DA-AEFF-ED022736CF4C}"/>
              </a:ext>
            </a:extLst>
          </p:cNvPr>
          <p:cNvSpPr>
            <a:spLocks noGrp="1"/>
          </p:cNvSpPr>
          <p:nvPr>
            <p:ph type="title"/>
          </p:nvPr>
        </p:nvSpPr>
        <p:spPr>
          <a:xfrm>
            <a:off x="1202125" y="65127"/>
            <a:ext cx="9801854" cy="2790331"/>
          </a:xfrm>
        </p:spPr>
        <p:txBody>
          <a:bodyPr anchor="b">
            <a:normAutofit/>
          </a:bodyPr>
          <a:lstStyle/>
          <a:p>
            <a:pPr algn="ctr"/>
            <a:r>
              <a:rPr lang="en-US" sz="5000" b="1" dirty="0">
                <a:solidFill>
                  <a:schemeClr val="accent1"/>
                </a:solidFill>
                <a:latin typeface="Calibri"/>
                <a:ea typeface="+mj-lt"/>
                <a:cs typeface="+mj-lt"/>
              </a:rPr>
              <a:t>Permissive Licenses</a:t>
            </a:r>
            <a:endParaRPr lang="en-US" sz="5000" b="1">
              <a:solidFill>
                <a:schemeClr val="accent1"/>
              </a:solidFill>
              <a:latin typeface="Calibri"/>
              <a:cs typeface="Calibri Light"/>
            </a:endParaRPr>
          </a:p>
        </p:txBody>
      </p:sp>
      <p:sp>
        <p:nvSpPr>
          <p:cNvPr id="3" name="Content Placeholder 2">
            <a:extLst>
              <a:ext uri="{FF2B5EF4-FFF2-40B4-BE49-F238E27FC236}">
                <a16:creationId xmlns:a16="http://schemas.microsoft.com/office/drawing/2014/main" id="{83ABE97B-3EAF-8ED2-AE1A-58386B86E62A}"/>
              </a:ext>
            </a:extLst>
          </p:cNvPr>
          <p:cNvSpPr>
            <a:spLocks noGrp="1"/>
          </p:cNvSpPr>
          <p:nvPr>
            <p:ph idx="1"/>
          </p:nvPr>
        </p:nvSpPr>
        <p:spPr>
          <a:xfrm>
            <a:off x="1202126" y="3053276"/>
            <a:ext cx="9801854" cy="2949511"/>
          </a:xfrm>
        </p:spPr>
        <p:txBody>
          <a:bodyPr vert="horz" lIns="91440" tIns="45720" rIns="91440" bIns="45720" rtlCol="0" anchor="t">
            <a:normAutofit/>
          </a:bodyPr>
          <a:lstStyle/>
          <a:p>
            <a:pPr>
              <a:buFont typeface="Wingdings" panose="020B0604020202020204" pitchFamily="34" charset="0"/>
              <a:buChar char="v"/>
            </a:pPr>
            <a:r>
              <a:rPr lang="en-US" sz="2400" dirty="0">
                <a:solidFill>
                  <a:srgbClr val="FFFFFF"/>
                </a:solidFill>
                <a:latin typeface="Arial"/>
                <a:ea typeface="+mn-lt"/>
                <a:cs typeface="+mn-lt"/>
              </a:rPr>
              <a:t>These licenses provide users with extensive freedoms to use, modify, and redistribute software without imposing many restrictions. </a:t>
            </a:r>
            <a:endParaRPr lang="en-US" sz="2400" dirty="0">
              <a:solidFill>
                <a:srgbClr val="FFFFFF"/>
              </a:solidFill>
              <a:latin typeface="Arial"/>
              <a:ea typeface="+mn-lt"/>
              <a:cs typeface="Arial"/>
            </a:endParaRPr>
          </a:p>
          <a:p>
            <a:pPr>
              <a:buFont typeface="Wingdings" panose="020B0604020202020204" pitchFamily="34" charset="0"/>
              <a:buChar char="v"/>
            </a:pPr>
            <a:r>
              <a:rPr lang="en-US" sz="2400" dirty="0">
                <a:solidFill>
                  <a:srgbClr val="FFFFFF"/>
                </a:solidFill>
                <a:latin typeface="Arial"/>
                <a:ea typeface="+mn-lt"/>
                <a:cs typeface="+mn-lt"/>
              </a:rPr>
              <a:t>They grant users broad permissions, including copying, modifying, merging, publishing, distributing, sublicensing, and even selling the software. However, distribution might not always require sharing the source code, leading to potential violations if modifications to the source code aren't shared. Examples of Permissive Licenses include Apache, W3C, etc.</a:t>
            </a:r>
            <a:endParaRPr lang="en-US" sz="2400">
              <a:solidFill>
                <a:srgbClr val="FFFFFF"/>
              </a:solidFill>
              <a:latin typeface="Arial"/>
              <a:cs typeface="Arial"/>
            </a:endParaRPr>
          </a:p>
        </p:txBody>
      </p:sp>
    </p:spTree>
    <p:extLst>
      <p:ext uri="{BB962C8B-B14F-4D97-AF65-F5344CB8AC3E}">
        <p14:creationId xmlns:p14="http://schemas.microsoft.com/office/powerpoint/2010/main" val="36161246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8FEA746-591D-BD57-01A6-DD30D3C87D62}"/>
            </a:ext>
          </a:extLst>
        </p:cNvPr>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AF250CD0-42AB-08C7-C86A-BB8E53E1CE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2550F9D-16F7-8948-5797-76C7CD7198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a:extLst>
              <a:ext uri="{FF2B5EF4-FFF2-40B4-BE49-F238E27FC236}">
                <a16:creationId xmlns:a16="http://schemas.microsoft.com/office/drawing/2014/main" id="{7D63AC03-100A-E481-DDDF-8309E59B9B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7E9470DF-B0FC-6BFC-86A0-A4A679D609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a:extLst>
              <a:ext uri="{FF2B5EF4-FFF2-40B4-BE49-F238E27FC236}">
                <a16:creationId xmlns:a16="http://schemas.microsoft.com/office/drawing/2014/main" id="{99030974-78C4-B429-7E00-1B436B2A77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7" name="Picture 56">
            <a:extLst>
              <a:ext uri="{FF2B5EF4-FFF2-40B4-BE49-F238E27FC236}">
                <a16:creationId xmlns:a16="http://schemas.microsoft.com/office/drawing/2014/main" id="{B916AE20-38F3-3D22-8A4E-96BFE8411D3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40000"/>
            <a:extLst>
              <a:ext uri="{28A0092B-C50C-407E-A947-70E740481C1C}">
                <a14:useLocalDpi xmlns:a14="http://schemas.microsoft.com/office/drawing/2010/main" val="0"/>
              </a:ext>
            </a:extLst>
          </a:blip>
          <a:stretch>
            <a:fillRect/>
          </a:stretch>
        </p:blipFill>
        <p:spPr>
          <a:xfrm>
            <a:off x="5414" y="0"/>
            <a:ext cx="12181172" cy="6858000"/>
          </a:xfrm>
          <a:prstGeom prst="rect">
            <a:avLst/>
          </a:prstGeom>
        </p:spPr>
      </p:pic>
      <p:pic>
        <p:nvPicPr>
          <p:cNvPr id="5" name="Picture 4" descr="A row of black books with gold text&#10;&#10;Description automatically generated">
            <a:extLst>
              <a:ext uri="{FF2B5EF4-FFF2-40B4-BE49-F238E27FC236}">
                <a16:creationId xmlns:a16="http://schemas.microsoft.com/office/drawing/2014/main" id="{206AF55F-AE5C-7814-A1FD-A7CB0D392AD4}"/>
              </a:ext>
            </a:extLst>
          </p:cNvPr>
          <p:cNvPicPr>
            <a:picLocks noChangeAspect="1"/>
          </p:cNvPicPr>
          <p:nvPr/>
        </p:nvPicPr>
        <p:blipFill rotWithShape="1">
          <a:blip r:embed="rId3">
            <a:alphaModFix amt="60000"/>
          </a:blip>
          <a:srcRect r="-1" b="5039"/>
          <a:stretch/>
        </p:blipFill>
        <p:spPr>
          <a:xfrm>
            <a:off x="10180" y="1"/>
            <a:ext cx="12191980" cy="6858000"/>
          </a:xfrm>
          <a:prstGeom prst="rect">
            <a:avLst/>
          </a:prstGeom>
        </p:spPr>
      </p:pic>
      <p:sp>
        <p:nvSpPr>
          <p:cNvPr id="2" name="Title 1">
            <a:extLst>
              <a:ext uri="{FF2B5EF4-FFF2-40B4-BE49-F238E27FC236}">
                <a16:creationId xmlns:a16="http://schemas.microsoft.com/office/drawing/2014/main" id="{0461E26A-D254-CF97-232B-68826BAC5404}"/>
              </a:ext>
            </a:extLst>
          </p:cNvPr>
          <p:cNvSpPr>
            <a:spLocks noGrp="1"/>
          </p:cNvSpPr>
          <p:nvPr>
            <p:ph type="title"/>
          </p:nvPr>
        </p:nvSpPr>
        <p:spPr>
          <a:xfrm>
            <a:off x="1202125" y="65127"/>
            <a:ext cx="9801854" cy="2790331"/>
          </a:xfrm>
        </p:spPr>
        <p:txBody>
          <a:bodyPr anchor="b">
            <a:normAutofit/>
          </a:bodyPr>
          <a:lstStyle/>
          <a:p>
            <a:pPr algn="ctr"/>
            <a:r>
              <a:rPr lang="en-US" sz="5000" b="1" dirty="0">
                <a:solidFill>
                  <a:schemeClr val="accent1"/>
                </a:solidFill>
                <a:ea typeface="+mj-lt"/>
                <a:cs typeface="+mj-lt"/>
              </a:rPr>
              <a:t> Copyleft Licenses</a:t>
            </a:r>
            <a:endParaRPr lang="en-US" sz="5000" dirty="0">
              <a:solidFill>
                <a:schemeClr val="accent1"/>
              </a:solidFill>
              <a:ea typeface="+mj-lt"/>
              <a:cs typeface="+mj-lt"/>
            </a:endParaRPr>
          </a:p>
        </p:txBody>
      </p:sp>
      <p:sp>
        <p:nvSpPr>
          <p:cNvPr id="3" name="Content Placeholder 2">
            <a:extLst>
              <a:ext uri="{FF2B5EF4-FFF2-40B4-BE49-F238E27FC236}">
                <a16:creationId xmlns:a16="http://schemas.microsoft.com/office/drawing/2014/main" id="{1A8BFEE8-B813-4F32-65F0-015CBAAB2848}"/>
              </a:ext>
            </a:extLst>
          </p:cNvPr>
          <p:cNvSpPr>
            <a:spLocks noGrp="1"/>
          </p:cNvSpPr>
          <p:nvPr>
            <p:ph idx="1"/>
          </p:nvPr>
        </p:nvSpPr>
        <p:spPr>
          <a:xfrm>
            <a:off x="1202126" y="3053276"/>
            <a:ext cx="9801854" cy="2858071"/>
          </a:xfrm>
        </p:spPr>
        <p:txBody>
          <a:bodyPr vert="horz" lIns="91440" tIns="45720" rIns="91440" bIns="45720" rtlCol="0" anchor="t">
            <a:normAutofit fontScale="92500" lnSpcReduction="10000"/>
          </a:bodyPr>
          <a:lstStyle/>
          <a:p>
            <a:pPr>
              <a:buFont typeface="Wingdings" panose="020B0604020202020204" pitchFamily="34" charset="0"/>
              <a:buChar char="v"/>
            </a:pPr>
            <a:r>
              <a:rPr lang="en-US" sz="2400" dirty="0">
                <a:solidFill>
                  <a:schemeClr val="bg1"/>
                </a:solidFill>
                <a:latin typeface="Arial"/>
                <a:ea typeface="+mn-lt"/>
                <a:cs typeface="+mn-lt"/>
              </a:rPr>
              <a:t>These licenses ensure that the source code of the software remains open and accessible. It states that if someone distributes software that is under a copyleft license, they must also distribute the corresponding source code </a:t>
            </a:r>
            <a:r>
              <a:rPr lang="en-US" sz="2400">
                <a:solidFill>
                  <a:schemeClr val="bg1"/>
                </a:solidFill>
                <a:latin typeface="Arial"/>
                <a:ea typeface="+mn-lt"/>
                <a:cs typeface="+mn-lt"/>
              </a:rPr>
              <a:t>along with it.</a:t>
            </a:r>
            <a:endParaRPr lang="en-US">
              <a:solidFill>
                <a:schemeClr val="bg1"/>
              </a:solidFill>
              <a:latin typeface="Calibri" panose="020F0502020204030204"/>
              <a:ea typeface="+mn-lt"/>
              <a:cs typeface="+mn-lt"/>
            </a:endParaRPr>
          </a:p>
          <a:p>
            <a:pPr>
              <a:buFont typeface="Wingdings" panose="020B0604020202020204" pitchFamily="34" charset="0"/>
              <a:buChar char="v"/>
            </a:pPr>
            <a:r>
              <a:rPr lang="en-US" sz="2400">
                <a:solidFill>
                  <a:schemeClr val="bg1"/>
                </a:solidFill>
                <a:latin typeface="Arial"/>
                <a:ea typeface="+mn-lt"/>
                <a:cs typeface="+mn-lt"/>
              </a:rPr>
              <a:t>This provision ensures that modifications and enhancements </a:t>
            </a:r>
            <a:r>
              <a:rPr lang="en-US" sz="2400" dirty="0">
                <a:solidFill>
                  <a:schemeClr val="bg1"/>
                </a:solidFill>
                <a:latin typeface="Arial"/>
                <a:ea typeface="+mn-lt"/>
                <a:cs typeface="+mn-lt"/>
              </a:rPr>
              <a:t>made to the software are also freely available for others to use and modify. Examples of Copyleft Licenses mentioned in the passage include GPL (General Public License), Creative Commons, LGPL (Lesser General Public License), MPL (Mozilla Public License), among others.</a:t>
            </a:r>
            <a:endParaRPr lang="en-US">
              <a:solidFill>
                <a:schemeClr val="bg1"/>
              </a:solidFill>
              <a:cs typeface="Calibri" panose="020F0502020204030204"/>
            </a:endParaRPr>
          </a:p>
        </p:txBody>
      </p:sp>
    </p:spTree>
    <p:extLst>
      <p:ext uri="{BB962C8B-B14F-4D97-AF65-F5344CB8AC3E}">
        <p14:creationId xmlns:p14="http://schemas.microsoft.com/office/powerpoint/2010/main" val="41615216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Software Licensing</vt:lpstr>
      <vt:lpstr>Introduction to Software Licensing </vt:lpstr>
      <vt:lpstr>Advantages of Licensed Software </vt:lpstr>
      <vt:lpstr>Different Types of Licenses</vt:lpstr>
      <vt:lpstr>Proprietary Licenses</vt:lpstr>
      <vt:lpstr>Free and Open Source License</vt:lpstr>
      <vt:lpstr>Different Types of Free and Open Source License </vt:lpstr>
      <vt:lpstr>Permissive Licenses</vt:lpstr>
      <vt:lpstr> Copyleft Licenses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569</cp:revision>
  <dcterms:created xsi:type="dcterms:W3CDTF">2024-01-08T12:42:48Z</dcterms:created>
  <dcterms:modified xsi:type="dcterms:W3CDTF">2024-01-08T16:49:55Z</dcterms:modified>
</cp:coreProperties>
</file>

<file path=docProps/thumbnail.jpeg>
</file>